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144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000"/>
    <a:srgbClr val="00418B"/>
    <a:srgbClr val="009900"/>
    <a:srgbClr val="003D00"/>
    <a:srgbClr val="003278"/>
    <a:srgbClr val="612000"/>
    <a:srgbClr val="713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042" y="96"/>
      </p:cViewPr>
      <p:guideLst>
        <p:guide orient="horz" pos="3016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85C0-85BE-447B-A02C-3E8E48E30533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30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5A389-7BAD-4761-A4FE-7D9742FA0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89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5A389-7BAD-4761-A4FE-7D9742FA093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72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7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03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65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42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8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79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04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42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12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04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82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CF2FF-986A-48BD-8D87-F81C5EE6532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48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584DF59-FDCA-1811-020C-8F44422B39A8}"/>
              </a:ext>
            </a:extLst>
          </p:cNvPr>
          <p:cNvSpPr txBox="1"/>
          <p:nvPr/>
        </p:nvSpPr>
        <p:spPr>
          <a:xfrm>
            <a:off x="103762" y="2043483"/>
            <a:ext cx="669063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今回は創建</a:t>
            </a:r>
            <a:r>
              <a:rPr lang="en-US" altLang="ja-JP" sz="16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1300</a:t>
            </a:r>
            <a:r>
              <a:rPr lang="ja-JP" altLang="en-US" sz="16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年を迎え、日本三大史跡の一つに数えられる多賀城の</a:t>
            </a:r>
            <a:endParaRPr lang="en-US" altLang="ja-JP" sz="16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6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日本遺産や名所をガイドの詳しい解説と共に巡るコースとなっています。</a:t>
            </a:r>
            <a:endParaRPr kumimoji="1" lang="en-US" altLang="ja-JP" sz="16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CD7DA20-BEAB-E235-2248-9DD2A2E2A9BE}"/>
              </a:ext>
            </a:extLst>
          </p:cNvPr>
          <p:cNvSpPr txBox="1"/>
          <p:nvPr/>
        </p:nvSpPr>
        <p:spPr>
          <a:xfrm>
            <a:off x="-61317" y="-1238"/>
            <a:ext cx="7053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6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歴史の語り部と共に色づく史跡を歩いてみませんか！千年の風を感じながら一歩一歩</a:t>
            </a:r>
            <a:endParaRPr kumimoji="1" lang="en-US" altLang="ja-JP" sz="1600" dirty="0">
              <a:solidFill>
                <a:schemeClr val="accent6">
                  <a:lumMod val="50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0B33FBC-551B-FFBF-66CC-9FFA70F556B6}"/>
              </a:ext>
            </a:extLst>
          </p:cNvPr>
          <p:cNvSpPr txBox="1"/>
          <p:nvPr/>
        </p:nvSpPr>
        <p:spPr>
          <a:xfrm>
            <a:off x="147558" y="2707355"/>
            <a:ext cx="65861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2025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</a:t>
            </a:r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月</a:t>
            </a:r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16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</a:t>
            </a:r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木</a:t>
            </a:r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9:30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JR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国府多賀城駅集合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CBDF637-E4B2-CE5D-76B1-1EED43775C0C}"/>
              </a:ext>
            </a:extLst>
          </p:cNvPr>
          <p:cNvSpPr txBox="1"/>
          <p:nvPr/>
        </p:nvSpPr>
        <p:spPr>
          <a:xfrm>
            <a:off x="135833" y="7616137"/>
            <a:ext cx="658615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詳細につきましては、別紙をご参照ください。</a:t>
            </a:r>
            <a:b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募集人員は</a:t>
            </a:r>
            <a:r>
              <a:rPr lang="en-US" altLang="ja-JP" sz="1600" u="sng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25</a:t>
            </a:r>
            <a:r>
              <a:rPr lang="ja-JP" altLang="en-US" sz="1600" u="sng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名様</a:t>
            </a:r>
            <a: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となっております。</a:t>
            </a:r>
            <a:r>
              <a:rPr lang="ja-JP" altLang="en-US" sz="1600" u="sng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定員に達し次第、締切</a:t>
            </a:r>
            <a: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とさせて</a:t>
            </a:r>
            <a:endParaRPr lang="en-US" altLang="ja-JP" sz="1600" u="sng" dirty="0">
              <a:solidFill>
                <a:srgbClr val="00418B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いただきますので、お早めにお申し込みください。</a:t>
            </a:r>
            <a:b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お申し込みは、メールまたはお電話にてお気軽にご連絡ください。</a:t>
            </a:r>
          </a:p>
          <a:p>
            <a:pPr algn="ctr"/>
            <a:r>
              <a:rPr kumimoji="1" lang="en-US" altLang="ja-JP" sz="2000" b="1" dirty="0">
                <a:solidFill>
                  <a:srgbClr val="720000"/>
                </a:solidFill>
              </a:rPr>
              <a:t>022-212-1443</a:t>
            </a:r>
            <a:r>
              <a:rPr kumimoji="1" lang="ja-JP" altLang="en-US" sz="2000" dirty="0">
                <a:solidFill>
                  <a:srgbClr val="720000"/>
                </a:solidFill>
              </a:rPr>
              <a:t>　　</a:t>
            </a:r>
            <a:r>
              <a:rPr kumimoji="1" lang="en-US" altLang="ja-JP" sz="2000" b="1" dirty="0" err="1">
                <a:solidFill>
                  <a:srgbClr val="720000"/>
                </a:solidFill>
              </a:rPr>
              <a:t>E-mail:keyaki@cocoa.ocn.ne.jp</a:t>
            </a:r>
            <a:endParaRPr kumimoji="1" lang="ja-JP" altLang="en-US" sz="2000" b="1" dirty="0">
              <a:solidFill>
                <a:srgbClr val="720000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AAD658D-01CE-136A-F98D-3769F72F7E77}"/>
              </a:ext>
            </a:extLst>
          </p:cNvPr>
          <p:cNvGrpSpPr/>
          <p:nvPr/>
        </p:nvGrpSpPr>
        <p:grpSpPr>
          <a:xfrm>
            <a:off x="0" y="263853"/>
            <a:ext cx="6872431" cy="1823783"/>
            <a:chOff x="0" y="256781"/>
            <a:chExt cx="6872431" cy="1823783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1E9284AB-7F8C-F7FC-494C-9EC0DB73AB6D}"/>
                </a:ext>
              </a:extLst>
            </p:cNvPr>
            <p:cNvGrpSpPr/>
            <p:nvPr/>
          </p:nvGrpSpPr>
          <p:grpSpPr>
            <a:xfrm>
              <a:off x="0" y="425477"/>
              <a:ext cx="6872431" cy="1655087"/>
              <a:chOff x="172995" y="5140410"/>
              <a:chExt cx="6586151" cy="1655087"/>
            </a:xfrm>
          </p:grpSpPr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C1F46E91-440F-3D06-39DA-DDCE649DD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2722" b="50000"/>
              <a:stretch>
                <a:fillRect/>
              </a:stretch>
            </p:blipFill>
            <p:spPr>
              <a:xfrm>
                <a:off x="172995" y="5140410"/>
                <a:ext cx="6586151" cy="1655087"/>
              </a:xfrm>
              <a:prstGeom prst="rect">
                <a:avLst/>
              </a:prstGeom>
            </p:spPr>
          </p:pic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1E5C0BE-65C5-D3E2-923D-A7D1C7624B1D}"/>
                  </a:ext>
                </a:extLst>
              </p:cNvPr>
              <p:cNvSpPr txBox="1"/>
              <p:nvPr/>
            </p:nvSpPr>
            <p:spPr>
              <a:xfrm>
                <a:off x="1173892" y="5388080"/>
                <a:ext cx="55852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800" dirty="0">
                    <a:solidFill>
                      <a:srgbClr val="720000"/>
                    </a:solidFill>
                    <a:latin typeface="AR P丸ゴシック体E" panose="020F0900000000000000" pitchFamily="50" charset="-128"/>
                    <a:ea typeface="AR P丸ゴシック体E" panose="020F0900000000000000" pitchFamily="50" charset="-128"/>
                  </a:rPr>
                  <a:t>健康ウオーキング</a:t>
                </a:r>
              </a:p>
            </p:txBody>
          </p:sp>
        </p:grp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13C3C3AF-E8AE-6E68-9AF8-8A0C948FC359}"/>
                </a:ext>
              </a:extLst>
            </p:cNvPr>
            <p:cNvSpPr txBox="1"/>
            <p:nvPr/>
          </p:nvSpPr>
          <p:spPr>
            <a:xfrm>
              <a:off x="4498251" y="256781"/>
              <a:ext cx="1392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dirty="0">
                  <a:solidFill>
                    <a:schemeClr val="accent2"/>
                  </a:solidFill>
                </a:rPr>
                <a:t>2025</a:t>
              </a:r>
              <a:endParaRPr kumimoji="1" lang="ja-JP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F512E40-5DB2-C2B5-6EB4-F8DD0BEA9229}"/>
                </a:ext>
              </a:extLst>
            </p:cNvPr>
            <p:cNvSpPr txBox="1"/>
            <p:nvPr/>
          </p:nvSpPr>
          <p:spPr>
            <a:xfrm>
              <a:off x="2339025" y="344844"/>
              <a:ext cx="2408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7200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電友会宮城支部</a:t>
              </a: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697E35-87FB-F1B0-5BDD-989C184BFAA4}"/>
              </a:ext>
            </a:extLst>
          </p:cNvPr>
          <p:cNvSpPr txBox="1"/>
          <p:nvPr/>
        </p:nvSpPr>
        <p:spPr>
          <a:xfrm>
            <a:off x="178221" y="3552176"/>
            <a:ext cx="6543762" cy="166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主な見どころ・おすすめポイント</a:t>
            </a:r>
            <a:endParaRPr kumimoji="1" lang="en-US" altLang="ja-JP" dirty="0">
              <a:solidFill>
                <a:srgbClr val="72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  </a:t>
            </a:r>
            <a:r>
              <a:rPr kumimoji="1" lang="ja-JP" altLang="en-US" sz="1600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★浮島神社★</a:t>
            </a:r>
            <a:r>
              <a:rPr lang="ja-JP" altLang="en-US" sz="1600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多賀城跡ガイダンス施設★</a:t>
            </a:r>
            <a:r>
              <a:rPr kumimoji="1" lang="ja-JP" altLang="en-US" sz="1600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多賀城南門</a:t>
            </a:r>
            <a:endParaRPr kumimoji="1" lang="en-US" altLang="ja-JP" sz="1600" dirty="0">
              <a:solidFill>
                <a:srgbClr val="003278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★国宝多賀城碑★政庁跡★陸奥総社宮</a:t>
            </a:r>
            <a:endParaRPr kumimoji="1" lang="en-US" altLang="ja-JP" sz="1600" dirty="0">
              <a:solidFill>
                <a:srgbClr val="003278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★政庁南面地区城前官衛主屋にて古代米弁当の昼食</a:t>
            </a:r>
            <a:endParaRPr kumimoji="1" lang="en-US" altLang="ja-JP" sz="1600" dirty="0">
              <a:solidFill>
                <a:srgbClr val="72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★東北歴史博物館にて</a:t>
            </a:r>
            <a:r>
              <a:rPr kumimoji="1" lang="ja-JP" altLang="en-US" sz="1600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秋の特別展「宮城に生きる民俗 暮らしを</a:t>
            </a:r>
            <a:endParaRPr kumimoji="1" lang="en-US" altLang="ja-JP" sz="1600" dirty="0">
              <a:solidFill>
                <a:srgbClr val="72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600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       </a:t>
            </a:r>
            <a:r>
              <a:rPr kumimoji="1" lang="ja-JP" altLang="en-US" sz="1600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伝えるﾓﾉ語り」</a:t>
            </a:r>
            <a:r>
              <a:rPr kumimoji="1" lang="ja-JP" altLang="en-US" sz="1600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＆常設展を見学　</a:t>
            </a:r>
            <a:endParaRPr kumimoji="1" lang="en-US" altLang="ja-JP" sz="1600" dirty="0">
              <a:solidFill>
                <a:srgbClr val="003278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CC08B4C-C8F5-2B76-5112-048F1FB1AB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2777" y="1519347"/>
            <a:ext cx="635007" cy="58477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70CDAB7-8B3B-E3B3-9CE0-B7229C9E28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322" y="1478398"/>
            <a:ext cx="625724" cy="62572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37662D1-6A59-165F-A872-9E055CABDF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2585" y="1506926"/>
            <a:ext cx="635007" cy="584775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225462C-7DDC-4921-1C20-C8FF152A9230}"/>
              </a:ext>
            </a:extLst>
          </p:cNvPr>
          <p:cNvSpPr txBox="1"/>
          <p:nvPr/>
        </p:nvSpPr>
        <p:spPr>
          <a:xfrm>
            <a:off x="135832" y="3107465"/>
            <a:ext cx="658614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会費 ： ２，０００円 </a:t>
            </a:r>
            <a:r>
              <a:rPr lang="ja-JP" altLang="ja-JP" sz="16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（昼食代・東北歴史博物館観覧料を含む）</a:t>
            </a:r>
            <a:r>
              <a:rPr kumimoji="1" lang="ja-JP" altLang="en-US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ja-JP" altLang="en-US" sz="2000" dirty="0">
              <a:solidFill>
                <a:srgbClr val="003D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8414FA44-0665-AA1B-4FBF-B95D9983FD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662" r="9888" b="13889"/>
          <a:stretch>
            <a:fillRect/>
          </a:stretch>
        </p:blipFill>
        <p:spPr>
          <a:xfrm>
            <a:off x="87613" y="5270700"/>
            <a:ext cx="2590800" cy="228117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BF63D8A1-7B34-8AAE-1260-B5E8E10BD9A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758" r="18605"/>
          <a:stretch>
            <a:fillRect/>
          </a:stretch>
        </p:blipFill>
        <p:spPr>
          <a:xfrm>
            <a:off x="2737025" y="5270700"/>
            <a:ext cx="1932363" cy="22811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AAAB32F-0726-FB7F-FE06-882DB41186F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1651" t="12763" r="9629" b="5551"/>
          <a:stretch>
            <a:fillRect/>
          </a:stretch>
        </p:blipFill>
        <p:spPr>
          <a:xfrm>
            <a:off x="4747567" y="5270700"/>
            <a:ext cx="2065809" cy="228117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EF8973-2B5D-5782-1DCB-FEE2193087AD}"/>
              </a:ext>
            </a:extLst>
          </p:cNvPr>
          <p:cNvSpPr txBox="1"/>
          <p:nvPr/>
        </p:nvSpPr>
        <p:spPr>
          <a:xfrm>
            <a:off x="3600561" y="1742049"/>
            <a:ext cx="3121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共催：五ッ橋クラブ山の会</a:t>
            </a:r>
          </a:p>
        </p:txBody>
      </p:sp>
    </p:spTree>
    <p:extLst>
      <p:ext uri="{BB962C8B-B14F-4D97-AF65-F5344CB8AC3E}">
        <p14:creationId xmlns:p14="http://schemas.microsoft.com/office/powerpoint/2010/main" val="134927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705</TotalTime>
  <Words>231</Words>
  <Application>Microsoft Office PowerPoint</Application>
  <PresentationFormat>画面に合わせる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 P丸ゴシック体E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東北地方本部 電友会</dc:creator>
  <cp:lastModifiedBy>滋子 石田</cp:lastModifiedBy>
  <cp:revision>16</cp:revision>
  <cp:lastPrinted>2025-09-25T07:42:05Z</cp:lastPrinted>
  <dcterms:created xsi:type="dcterms:W3CDTF">2025-09-17T05:03:08Z</dcterms:created>
  <dcterms:modified xsi:type="dcterms:W3CDTF">2025-09-26T00:25:42Z</dcterms:modified>
</cp:coreProperties>
</file>